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7"/>
  </p:notesMasterIdLst>
  <p:sldIdLst>
    <p:sldId id="256" r:id="rId2"/>
    <p:sldId id="272" r:id="rId3"/>
    <p:sldId id="426" r:id="rId4"/>
    <p:sldId id="259" r:id="rId5"/>
    <p:sldId id="428" r:id="rId6"/>
    <p:sldId id="427" r:id="rId7"/>
    <p:sldId id="397" r:id="rId8"/>
    <p:sldId id="431" r:id="rId9"/>
    <p:sldId id="261" r:id="rId10"/>
    <p:sldId id="268" r:id="rId11"/>
    <p:sldId id="430" r:id="rId12"/>
    <p:sldId id="279" r:id="rId13"/>
    <p:sldId id="282" r:id="rId14"/>
    <p:sldId id="283" r:id="rId15"/>
    <p:sldId id="271" r:id="rId16"/>
    <p:sldId id="413" r:id="rId17"/>
    <p:sldId id="270" r:id="rId18"/>
    <p:sldId id="432" r:id="rId19"/>
    <p:sldId id="275" r:id="rId20"/>
    <p:sldId id="280" r:id="rId21"/>
    <p:sldId id="277" r:id="rId22"/>
    <p:sldId id="276" r:id="rId23"/>
    <p:sldId id="281" r:id="rId24"/>
    <p:sldId id="284" r:id="rId25"/>
    <p:sldId id="372" r:id="rId26"/>
    <p:sldId id="401" r:id="rId27"/>
    <p:sldId id="417" r:id="rId28"/>
    <p:sldId id="288" r:id="rId29"/>
    <p:sldId id="348" r:id="rId30"/>
    <p:sldId id="367" r:id="rId31"/>
    <p:sldId id="368" r:id="rId32"/>
    <p:sldId id="351" r:id="rId33"/>
    <p:sldId id="369" r:id="rId34"/>
    <p:sldId id="350" r:id="rId35"/>
    <p:sldId id="363" r:id="rId36"/>
    <p:sldId id="364" r:id="rId37"/>
    <p:sldId id="356" r:id="rId38"/>
    <p:sldId id="365" r:id="rId39"/>
    <p:sldId id="287" r:id="rId40"/>
    <p:sldId id="298" r:id="rId41"/>
    <p:sldId id="420" r:id="rId42"/>
    <p:sldId id="421" r:id="rId43"/>
    <p:sldId id="423" r:id="rId44"/>
    <p:sldId id="422" r:id="rId45"/>
    <p:sldId id="297" r:id="rId46"/>
    <p:sldId id="300" r:id="rId47"/>
    <p:sldId id="302" r:id="rId48"/>
    <p:sldId id="439" r:id="rId49"/>
    <p:sldId id="452" r:id="rId50"/>
    <p:sldId id="456" r:id="rId51"/>
    <p:sldId id="440" r:id="rId52"/>
    <p:sldId id="323" r:id="rId53"/>
    <p:sldId id="324" r:id="rId54"/>
    <p:sldId id="326" r:id="rId55"/>
    <p:sldId id="376" r:id="rId56"/>
    <p:sldId id="459" r:id="rId57"/>
    <p:sldId id="327" r:id="rId58"/>
    <p:sldId id="337" r:id="rId59"/>
    <p:sldId id="289" r:id="rId60"/>
    <p:sldId id="338" r:id="rId61"/>
    <p:sldId id="331" r:id="rId62"/>
    <p:sldId id="342" r:id="rId63"/>
    <p:sldId id="332" r:id="rId64"/>
    <p:sldId id="357" r:id="rId65"/>
    <p:sldId id="451" r:id="rId66"/>
    <p:sldId id="457" r:id="rId67"/>
    <p:sldId id="346" r:id="rId68"/>
    <p:sldId id="347" r:id="rId69"/>
    <p:sldId id="354" r:id="rId70"/>
    <p:sldId id="361" r:id="rId71"/>
    <p:sldId id="291" r:id="rId72"/>
    <p:sldId id="390" r:id="rId73"/>
    <p:sldId id="358" r:id="rId74"/>
    <p:sldId id="359" r:id="rId75"/>
    <p:sldId id="378" r:id="rId76"/>
    <p:sldId id="380" r:id="rId77"/>
    <p:sldId id="381" r:id="rId78"/>
    <p:sldId id="382" r:id="rId79"/>
    <p:sldId id="389" r:id="rId80"/>
    <p:sldId id="392" r:id="rId81"/>
    <p:sldId id="453" r:id="rId82"/>
    <p:sldId id="393" r:id="rId83"/>
    <p:sldId id="394" r:id="rId84"/>
    <p:sldId id="458" r:id="rId85"/>
    <p:sldId id="395" r:id="rId86"/>
    <p:sldId id="396" r:id="rId87"/>
    <p:sldId id="404" r:id="rId88"/>
    <p:sldId id="290" r:id="rId89"/>
    <p:sldId id="257" r:id="rId90"/>
    <p:sldId id="403" r:id="rId91"/>
    <p:sldId id="293" r:id="rId92"/>
    <p:sldId id="262" r:id="rId93"/>
    <p:sldId id="328" r:id="rId94"/>
    <p:sldId id="341" r:id="rId95"/>
    <p:sldId id="343" r:id="rId96"/>
    <p:sldId id="344" r:id="rId97"/>
    <p:sldId id="373" r:id="rId98"/>
    <p:sldId id="374" r:id="rId99"/>
    <p:sldId id="383" r:id="rId100"/>
    <p:sldId id="384" r:id="rId101"/>
    <p:sldId id="385" r:id="rId102"/>
    <p:sldId id="386" r:id="rId103"/>
    <p:sldId id="387" r:id="rId104"/>
    <p:sldId id="388" r:id="rId105"/>
    <p:sldId id="405" r:id="rId106"/>
    <p:sldId id="408" r:id="rId107"/>
    <p:sldId id="409" r:id="rId108"/>
    <p:sldId id="410" r:id="rId109"/>
    <p:sldId id="411" r:id="rId110"/>
    <p:sldId id="412" r:id="rId111"/>
    <p:sldId id="414" r:id="rId112"/>
    <p:sldId id="415" r:id="rId113"/>
    <p:sldId id="416" r:id="rId114"/>
    <p:sldId id="418" r:id="rId115"/>
    <p:sldId id="419" r:id="rId116"/>
    <p:sldId id="424" r:id="rId117"/>
    <p:sldId id="425" r:id="rId118"/>
    <p:sldId id="433" r:id="rId119"/>
    <p:sldId id="434" r:id="rId120"/>
    <p:sldId id="435" r:id="rId121"/>
    <p:sldId id="436" r:id="rId122"/>
    <p:sldId id="437" r:id="rId123"/>
    <p:sldId id="438" r:id="rId124"/>
    <p:sldId id="441" r:id="rId125"/>
    <p:sldId id="442" r:id="rId126"/>
    <p:sldId id="443" r:id="rId127"/>
    <p:sldId id="444" r:id="rId128"/>
    <p:sldId id="445" r:id="rId129"/>
    <p:sldId id="446" r:id="rId130"/>
    <p:sldId id="447" r:id="rId131"/>
    <p:sldId id="448" r:id="rId132"/>
    <p:sldId id="449" r:id="rId133"/>
    <p:sldId id="450" r:id="rId134"/>
    <p:sldId id="454" r:id="rId135"/>
    <p:sldId id="455" r:id="rId13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81294" autoAdjust="0"/>
  </p:normalViewPr>
  <p:slideViewPr>
    <p:cSldViewPr snapToGrid="0">
      <p:cViewPr>
        <p:scale>
          <a:sx n="75" d="100"/>
          <a:sy n="75" d="100"/>
        </p:scale>
        <p:origin x="1440" y="420"/>
      </p:cViewPr>
      <p:guideLst>
        <p:guide orient="horz" pos="2160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Relationship Id="rId4" Type="http://schemas.openxmlformats.org/officeDocument/2006/relationships/image" Target="../media/image12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Relationship Id="rId4" Type="http://schemas.openxmlformats.org/officeDocument/2006/relationships/image" Target="../media/image140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image" Target="../media/image141.emf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image" Target="../media/image156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image" Target="../media/image175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image" Target="../media/image17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30/05/2015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036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787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834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122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15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30/05/2015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30/05/2015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30/05/2015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30/05/2015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30/05/2015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30/05/2015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30/05/2015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30/05/2015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30/05/2015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30/05/2015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30/05/2015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30/05/2015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30/05/2015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30/05/2015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30/05/2015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4" Type="http://schemas.openxmlformats.org/officeDocument/2006/relationships/image" Target="../media/image6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7.emf"/><Relationship Id="rId5" Type="http://schemas.openxmlformats.org/officeDocument/2006/relationships/package" Target="../embeddings/Dessin_Microsoft_Visio31.vsdx"/><Relationship Id="rId4" Type="http://schemas.openxmlformats.org/officeDocument/2006/relationships/image" Target="../media/image166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72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6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20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71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4.png"/><Relationship Id="rId5" Type="http://schemas.microsoft.com/office/2007/relationships/hdphoto" Target="../media/hdphoto15.wdp"/><Relationship Id="rId10" Type="http://schemas.openxmlformats.org/officeDocument/2006/relationships/image" Target="../media/image46.png"/><Relationship Id="rId4" Type="http://schemas.openxmlformats.org/officeDocument/2006/relationships/image" Target="../media/image151.png"/><Relationship Id="rId9" Type="http://schemas.openxmlformats.org/officeDocument/2006/relationships/image" Target="../media/image79.png"/></Relationships>
</file>

<file path=ppt/slides/_rels/slide121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71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4.png"/><Relationship Id="rId5" Type="http://schemas.microsoft.com/office/2007/relationships/hdphoto" Target="../media/hdphoto15.wdp"/><Relationship Id="rId10" Type="http://schemas.openxmlformats.org/officeDocument/2006/relationships/image" Target="../media/image46.png"/><Relationship Id="rId4" Type="http://schemas.openxmlformats.org/officeDocument/2006/relationships/image" Target="../media/image151.png"/><Relationship Id="rId9" Type="http://schemas.openxmlformats.org/officeDocument/2006/relationships/image" Target="../media/image7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74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12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4.png"/><Relationship Id="rId5" Type="http://schemas.microsoft.com/office/2007/relationships/hdphoto" Target="../media/hdphoto15.wdp"/><Relationship Id="rId10" Type="http://schemas.openxmlformats.org/officeDocument/2006/relationships/image" Target="../media/image46.png"/><Relationship Id="rId4" Type="http://schemas.openxmlformats.org/officeDocument/2006/relationships/image" Target="../media/image151.png"/><Relationship Id="rId9" Type="http://schemas.openxmlformats.org/officeDocument/2006/relationships/image" Target="../media/image7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5.vsdx"/><Relationship Id="rId13" Type="http://schemas.openxmlformats.org/officeDocument/2006/relationships/image" Target="../media/image182.png"/><Relationship Id="rId3" Type="http://schemas.openxmlformats.org/officeDocument/2006/relationships/package" Target="../embeddings/Dessin_Microsoft_Visio32.vsdx"/><Relationship Id="rId7" Type="http://schemas.openxmlformats.org/officeDocument/2006/relationships/package" Target="../embeddings/Dessin_Microsoft_Visio34.vsdx"/><Relationship Id="rId12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57.emf"/><Relationship Id="rId11" Type="http://schemas.openxmlformats.org/officeDocument/2006/relationships/image" Target="../media/image180.png"/><Relationship Id="rId5" Type="http://schemas.openxmlformats.org/officeDocument/2006/relationships/package" Target="../embeddings/Dessin_Microsoft_Visio33.vsdx"/><Relationship Id="rId10" Type="http://schemas.openxmlformats.org/officeDocument/2006/relationships/image" Target="../media/image179.png"/><Relationship Id="rId4" Type="http://schemas.openxmlformats.org/officeDocument/2006/relationships/image" Target="../media/image175.emf"/><Relationship Id="rId9" Type="http://schemas.openxmlformats.org/officeDocument/2006/relationships/package" Target="../embeddings/Dessin_Microsoft_Visio36.vsdx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9.vsdx"/><Relationship Id="rId13" Type="http://schemas.openxmlformats.org/officeDocument/2006/relationships/image" Target="../media/image187.png"/><Relationship Id="rId3" Type="http://schemas.openxmlformats.org/officeDocument/2006/relationships/package" Target="../embeddings/Dessin_Microsoft_Visio37.vsdx"/><Relationship Id="rId7" Type="http://schemas.openxmlformats.org/officeDocument/2006/relationships/image" Target="../media/image157.emf"/><Relationship Id="rId12" Type="http://schemas.openxmlformats.org/officeDocument/2006/relationships/image" Target="../media/image1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package" Target="../embeddings/Dessin_Microsoft_Visio38.vsdx"/><Relationship Id="rId11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package" Target="../embeddings/Dessin_Microsoft_Visio41.vsdx"/><Relationship Id="rId4" Type="http://schemas.openxmlformats.org/officeDocument/2006/relationships/image" Target="../media/image176.emf"/><Relationship Id="rId9" Type="http://schemas.openxmlformats.org/officeDocument/2006/relationships/package" Target="../embeddings/Dessin_Microsoft_Visio40.vsdx"/><Relationship Id="rId14" Type="http://schemas.openxmlformats.org/officeDocument/2006/relationships/image" Target="../media/image188.png"/></Relationships>
</file>

<file path=ppt/slides/_rels/slide12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4.png"/><Relationship Id="rId5" Type="http://schemas.microsoft.com/office/2007/relationships/hdphoto" Target="../media/hdphoto15.wdp"/><Relationship Id="rId10" Type="http://schemas.openxmlformats.org/officeDocument/2006/relationships/image" Target="../media/image46.png"/><Relationship Id="rId4" Type="http://schemas.openxmlformats.org/officeDocument/2006/relationships/image" Target="../media/image151.png"/><Relationship Id="rId9" Type="http://schemas.openxmlformats.org/officeDocument/2006/relationships/image" Target="../media/image7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90.png"/><Relationship Id="rId5" Type="http://schemas.openxmlformats.org/officeDocument/2006/relationships/image" Target="../media/image177.emf"/><Relationship Id="rId4" Type="http://schemas.openxmlformats.org/officeDocument/2006/relationships/package" Target="../embeddings/Dessin_Microsoft_Visio42.vsdx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83.png"/><Relationship Id="rId4" Type="http://schemas.openxmlformats.org/officeDocument/2006/relationships/image" Target="../media/image17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30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4.png"/><Relationship Id="rId5" Type="http://schemas.microsoft.com/office/2007/relationships/hdphoto" Target="../media/hdphoto15.wdp"/><Relationship Id="rId10" Type="http://schemas.openxmlformats.org/officeDocument/2006/relationships/image" Target="../media/image46.png"/><Relationship Id="rId4" Type="http://schemas.openxmlformats.org/officeDocument/2006/relationships/image" Target="../media/image151.png"/><Relationship Id="rId9" Type="http://schemas.openxmlformats.org/officeDocument/2006/relationships/image" Target="../media/image7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package" Target="../embeddings/Dessin_Microsoft_Visio44.vsdx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6.png"/><Relationship Id="rId5" Type="http://schemas.openxmlformats.org/officeDocument/2006/relationships/image" Target="../media/image71.png"/><Relationship Id="rId4" Type="http://schemas.openxmlformats.org/officeDocument/2006/relationships/image" Target="../media/image184.emf"/><Relationship Id="rId9" Type="http://schemas.openxmlformats.org/officeDocument/2006/relationships/image" Target="../media/image59.png"/></Relationships>
</file>

<file path=ppt/slides/_rels/slide13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4.png"/><Relationship Id="rId5" Type="http://schemas.microsoft.com/office/2007/relationships/hdphoto" Target="../media/hdphoto15.wdp"/><Relationship Id="rId10" Type="http://schemas.openxmlformats.org/officeDocument/2006/relationships/image" Target="../media/image46.png"/><Relationship Id="rId4" Type="http://schemas.openxmlformats.org/officeDocument/2006/relationships/image" Target="../media/image151.png"/><Relationship Id="rId9" Type="http://schemas.openxmlformats.org/officeDocument/2006/relationships/image" Target="../media/image7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46.png"/><Relationship Id="rId3" Type="http://schemas.openxmlformats.org/officeDocument/2006/relationships/image" Target="../media/image150.png"/><Relationship Id="rId7" Type="http://schemas.microsoft.com/office/2007/relationships/hdphoto" Target="../media/hdphoto15.wdp"/><Relationship Id="rId12" Type="http://schemas.microsoft.com/office/2007/relationships/hdphoto" Target="../media/hdphoto16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3.png"/><Relationship Id="rId5" Type="http://schemas.microsoft.com/office/2007/relationships/hdphoto" Target="../media/hdphoto14.wdp"/><Relationship Id="rId10" Type="http://schemas.openxmlformats.org/officeDocument/2006/relationships/image" Target="../media/image152.png"/><Relationship Id="rId4" Type="http://schemas.openxmlformats.org/officeDocument/2006/relationships/image" Target="../media/image133.png"/><Relationship Id="rId9" Type="http://schemas.openxmlformats.org/officeDocument/2006/relationships/image" Target="../media/image7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60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85.emf"/><Relationship Id="rId10" Type="http://schemas.openxmlformats.org/officeDocument/2006/relationships/image" Target="../media/image196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95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9.png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6.wdp"/><Relationship Id="rId4" Type="http://schemas.openxmlformats.org/officeDocument/2006/relationships/image" Target="../media/image6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7.png"/><Relationship Id="rId7" Type="http://schemas.openxmlformats.org/officeDocument/2006/relationships/image" Target="../media/image69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5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8.emf"/><Relationship Id="rId4" Type="http://schemas.openxmlformats.org/officeDocument/2006/relationships/package" Target="../embeddings/Dessin_Microsoft_Visio7.vsdx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75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microsoft.com/office/2007/relationships/hdphoto" Target="../media/hdphoto11.wdp"/><Relationship Id="rId5" Type="http://schemas.openxmlformats.org/officeDocument/2006/relationships/image" Target="../media/image71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2.em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gif"/><Relationship Id="rId18" Type="http://schemas.openxmlformats.org/officeDocument/2006/relationships/image" Target="../media/image28.png"/><Relationship Id="rId3" Type="http://schemas.microsoft.com/office/2007/relationships/hdphoto" Target="../media/hdphoto2.wdp"/><Relationship Id="rId21" Type="http://schemas.openxmlformats.org/officeDocument/2006/relationships/image" Target="../media/image31.gif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5" Type="http://schemas.openxmlformats.org/officeDocument/2006/relationships/image" Target="../media/image25.jpeg"/><Relationship Id="rId23" Type="http://schemas.openxmlformats.org/officeDocument/2006/relationships/image" Target="../media/image33.png"/><Relationship Id="rId10" Type="http://schemas.microsoft.com/office/2007/relationships/hdphoto" Target="../media/hdphoto4.wdp"/><Relationship Id="rId19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3.emf"/><Relationship Id="rId4" Type="http://schemas.openxmlformats.org/officeDocument/2006/relationships/package" Target="../embeddings/Dessin_Microsoft_Visio9.vsdx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75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microsoft.com/office/2007/relationships/hdphoto" Target="../media/hdphoto11.wdp"/><Relationship Id="rId5" Type="http://schemas.openxmlformats.org/officeDocument/2006/relationships/image" Target="../media/image71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4.emf"/><Relationship Id="rId11" Type="http://schemas.openxmlformats.org/officeDocument/2006/relationships/image" Target="../media/image1000.png"/><Relationship Id="rId5" Type="http://schemas.openxmlformats.org/officeDocument/2006/relationships/package" Target="../embeddings/Dessin_Microsoft_Visio10.vsdx"/><Relationship Id="rId10" Type="http://schemas.openxmlformats.org/officeDocument/2006/relationships/image" Target="../media/image99.png"/><Relationship Id="rId4" Type="http://schemas.openxmlformats.org/officeDocument/2006/relationships/image" Target="../media/image37.png"/><Relationship Id="rId9" Type="http://schemas.openxmlformats.org/officeDocument/2006/relationships/image" Target="../media/image9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95.emf"/><Relationship Id="rId4" Type="http://schemas.openxmlformats.org/officeDocument/2006/relationships/package" Target="../embeddings/Dessin_Microsoft_Visio11.vsdx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3.wdp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microsoft.com/office/2007/relationships/hdphoto" Target="../media/hdphoto5.wdp"/><Relationship Id="rId9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0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10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40.png"/><Relationship Id="rId5" Type="http://schemas.openxmlformats.org/officeDocument/2006/relationships/image" Target="../media/image111.emf"/><Relationship Id="rId4" Type="http://schemas.openxmlformats.org/officeDocument/2006/relationships/package" Target="../embeddings/Dessin_Microsoft_Visio13.vsdx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notesSlide" Target="../notesSlides/notesSlide12.xml"/><Relationship Id="rId7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notesSlide" Target="../notesSlides/notesSlide13.xml"/><Relationship Id="rId7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14.emf"/><Relationship Id="rId4" Type="http://schemas.openxmlformats.org/officeDocument/2006/relationships/package" Target="../embeddings/Dessin_Microsoft_Visio16.vsd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6.jpeg"/><Relationship Id="rId5" Type="http://schemas.openxmlformats.org/officeDocument/2006/relationships/image" Target="../media/image115.emf"/><Relationship Id="rId4" Type="http://schemas.openxmlformats.org/officeDocument/2006/relationships/package" Target="../embeddings/Dessin_Microsoft_Visio17.vsdx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0.vsd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18.emf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Dessin_Microsoft_Visio19.vsdx"/><Relationship Id="rId11" Type="http://schemas.openxmlformats.org/officeDocument/2006/relationships/image" Target="../media/image120.emf"/><Relationship Id="rId5" Type="http://schemas.openxmlformats.org/officeDocument/2006/relationships/image" Target="../media/image117.emf"/><Relationship Id="rId10" Type="http://schemas.openxmlformats.org/officeDocument/2006/relationships/package" Target="../embeddings/Dessin_Microsoft_Visio21.vsdx"/><Relationship Id="rId4" Type="http://schemas.openxmlformats.org/officeDocument/2006/relationships/package" Target="../embeddings/Dessin_Microsoft_Visio18.vsdx"/><Relationship Id="rId9" Type="http://schemas.openxmlformats.org/officeDocument/2006/relationships/image" Target="../media/image11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2.emf"/><Relationship Id="rId5" Type="http://schemas.openxmlformats.org/officeDocument/2006/relationships/package" Target="../embeddings/Dessin_Microsoft_Visio23.vsdx"/><Relationship Id="rId4" Type="http://schemas.openxmlformats.org/officeDocument/2006/relationships/image" Target="../media/image121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2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openxmlformats.org/officeDocument/2006/relationships/image" Target="../media/image12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2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33.png"/><Relationship Id="rId3" Type="http://schemas.openxmlformats.org/officeDocument/2006/relationships/image" Target="../media/image3.png"/><Relationship Id="rId7" Type="http://schemas.openxmlformats.org/officeDocument/2006/relationships/image" Target="../media/image89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46.png"/><Relationship Id="rId5" Type="http://schemas.openxmlformats.org/officeDocument/2006/relationships/image" Target="../media/image72.png"/><Relationship Id="rId15" Type="http://schemas.openxmlformats.org/officeDocument/2006/relationships/image" Target="../media/image134.png"/><Relationship Id="rId10" Type="http://schemas.openxmlformats.org/officeDocument/2006/relationships/image" Target="../media/image91.png"/><Relationship Id="rId4" Type="http://schemas.openxmlformats.org/officeDocument/2006/relationships/image" Target="../media/image71.png"/><Relationship Id="rId9" Type="http://schemas.microsoft.com/office/2007/relationships/hdphoto" Target="../media/hdphoto11.wdp"/><Relationship Id="rId14" Type="http://schemas.microsoft.com/office/2007/relationships/hdphoto" Target="../media/hdphoto14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35.emf"/><Relationship Id="rId4" Type="http://schemas.openxmlformats.org/officeDocument/2006/relationships/oleObject" Target="../embeddings/oleObject2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36.emf"/><Relationship Id="rId4" Type="http://schemas.openxmlformats.org/officeDocument/2006/relationships/oleObject" Target="../embeddings/oleObject3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8.emf"/><Relationship Id="rId11" Type="http://schemas.openxmlformats.org/officeDocument/2006/relationships/image" Target="../media/image140.emf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37.emf"/><Relationship Id="rId9" Type="http://schemas.openxmlformats.org/officeDocument/2006/relationships/oleObject" Target="../embeddings/oleObject7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2.e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44.emf"/><Relationship Id="rId4" Type="http://schemas.openxmlformats.org/officeDocument/2006/relationships/image" Target="../media/image141.e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46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7" Type="http://schemas.openxmlformats.org/officeDocument/2006/relationships/image" Target="../media/image149.pn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5" Type="http://schemas.openxmlformats.org/officeDocument/2006/relationships/image" Target="../media/image76.jpeg"/><Relationship Id="rId4" Type="http://schemas.openxmlformats.org/officeDocument/2006/relationships/image" Target="../media/image12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71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4.png"/><Relationship Id="rId5" Type="http://schemas.microsoft.com/office/2007/relationships/hdphoto" Target="../media/hdphoto15.wdp"/><Relationship Id="rId10" Type="http://schemas.openxmlformats.org/officeDocument/2006/relationships/image" Target="../media/image46.png"/><Relationship Id="rId4" Type="http://schemas.openxmlformats.org/officeDocument/2006/relationships/image" Target="../media/image151.png"/><Relationship Id="rId9" Type="http://schemas.openxmlformats.org/officeDocument/2006/relationships/image" Target="../media/image79.png"/></Relationships>
</file>

<file path=ppt/slides/_rels/slide9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71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4.png"/><Relationship Id="rId5" Type="http://schemas.microsoft.com/office/2007/relationships/hdphoto" Target="../media/hdphoto15.wdp"/><Relationship Id="rId10" Type="http://schemas.openxmlformats.org/officeDocument/2006/relationships/image" Target="../media/image46.png"/><Relationship Id="rId4" Type="http://schemas.openxmlformats.org/officeDocument/2006/relationships/image" Target="../media/image151.png"/><Relationship Id="rId9" Type="http://schemas.openxmlformats.org/officeDocument/2006/relationships/image" Target="../media/image79.png"/></Relationships>
</file>

<file path=ppt/slides/_rels/slide9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4.png"/><Relationship Id="rId5" Type="http://schemas.microsoft.com/office/2007/relationships/hdphoto" Target="../media/hdphoto15.wdp"/><Relationship Id="rId10" Type="http://schemas.openxmlformats.org/officeDocument/2006/relationships/image" Target="../media/image46.png"/><Relationship Id="rId4" Type="http://schemas.openxmlformats.org/officeDocument/2006/relationships/image" Target="../media/image151.png"/><Relationship Id="rId9" Type="http://schemas.openxmlformats.org/officeDocument/2006/relationships/image" Target="../media/image79.png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153.png"/><Relationship Id="rId12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4.png"/><Relationship Id="rId5" Type="http://schemas.microsoft.com/office/2007/relationships/hdphoto" Target="../media/hdphoto15.wdp"/><Relationship Id="rId10" Type="http://schemas.openxmlformats.org/officeDocument/2006/relationships/image" Target="../media/image46.png"/><Relationship Id="rId4" Type="http://schemas.openxmlformats.org/officeDocument/2006/relationships/image" Target="../media/image151.png"/><Relationship Id="rId9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7.vsdx"/><Relationship Id="rId13" Type="http://schemas.openxmlformats.org/officeDocument/2006/relationships/image" Target="../media/image1630.png"/><Relationship Id="rId3" Type="http://schemas.openxmlformats.org/officeDocument/2006/relationships/package" Target="../embeddings/Dessin_Microsoft_Visio25.vsdx"/><Relationship Id="rId7" Type="http://schemas.openxmlformats.org/officeDocument/2006/relationships/image" Target="../media/image157.emf"/><Relationship Id="rId12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package" Target="../embeddings/Dessin_Microsoft_Visio26.vsdx"/><Relationship Id="rId11" Type="http://schemas.openxmlformats.org/officeDocument/2006/relationships/image" Target="../media/image1610.png"/><Relationship Id="rId5" Type="http://schemas.openxmlformats.org/officeDocument/2006/relationships/image" Target="../media/image160.png"/><Relationship Id="rId10" Type="http://schemas.openxmlformats.org/officeDocument/2006/relationships/package" Target="../embeddings/Dessin_Microsoft_Visio29.vsdx"/><Relationship Id="rId4" Type="http://schemas.openxmlformats.org/officeDocument/2006/relationships/image" Target="../media/image156.emf"/><Relationship Id="rId9" Type="http://schemas.openxmlformats.org/officeDocument/2006/relationships/package" Target="../embeddings/Dessin_Microsoft_Visio28.vsdx"/><Relationship Id="rId14" Type="http://schemas.openxmlformats.org/officeDocument/2006/relationships/image" Target="../media/image16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General </a:t>
            </a:r>
            <a:r>
              <a:rPr lang="fr-FR" dirty="0" err="1" smtClean="0"/>
              <a:t>definition</a:t>
            </a:r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  <a:p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4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Aggregated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Data, </a:t>
            </a:r>
            <a:r>
              <a:rPr lang="fr-FR" dirty="0" err="1" smtClean="0"/>
              <a:t>visual</a:t>
            </a:r>
            <a:r>
              <a:rPr lang="fr-FR" dirty="0" smtClean="0"/>
              <a:t>, </a:t>
            </a:r>
            <a:r>
              <a:rPr lang="fr-FR" dirty="0" err="1" smtClean="0"/>
              <a:t>hybrid</a:t>
            </a:r>
            <a:r>
              <a:rPr lang="fr-FR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4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good </a:t>
            </a:r>
            <a:r>
              <a:rPr lang="fr-FR" dirty="0" err="1" smtClean="0"/>
              <a:t>overview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Elmqvist</a:t>
            </a:r>
            <a:r>
              <a:rPr lang="fr-FR" dirty="0" smtClean="0"/>
              <a:t> and </a:t>
            </a:r>
            <a:r>
              <a:rPr lang="fr-FR" dirty="0" err="1" smtClean="0"/>
              <a:t>Fekete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24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exisiting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Give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examples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43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Complexity</a:t>
            </a:r>
            <a:r>
              <a:rPr lang="fr-FR" sz="3600" dirty="0" smtClean="0"/>
              <a:t> of </a:t>
            </a:r>
            <a:r>
              <a:rPr lang="fr-FR" sz="3600" dirty="0" err="1" smtClean="0"/>
              <a:t>multimedia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26626" name="Picture 2" descr="x86 SDK multimedia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75" y="1572841"/>
            <a:ext cx="5221976" cy="514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0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</a:t>
            </a:r>
            <a:r>
              <a:rPr lang="fr-FR" dirty="0" smtClean="0"/>
              <a:t>: contributions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47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096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1336673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bg1"/>
                </a:solidFill>
              </a:rPr>
              <a:t>Ocelotl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Analysis</a:t>
            </a:r>
            <a:r>
              <a:rPr lang="fr-FR" sz="3600" dirty="0" smtClean="0">
                <a:solidFill>
                  <a:schemeClr val="bg1"/>
                </a:solidFill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</a:rPr>
              <a:t>Tool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54000" y="4965700"/>
            <a:ext cx="8648700" cy="1755776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r>
              <a:rPr lang="fr-FR" b="1" dirty="0" err="1">
                <a:solidFill>
                  <a:schemeClr val="bg1"/>
                </a:solidFill>
              </a:rPr>
              <a:t>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Interaction </a:t>
            </a:r>
            <a:r>
              <a:rPr lang="fr-FR" b="1" dirty="0" err="1" smtClean="0">
                <a:solidFill>
                  <a:schemeClr val="bg1"/>
                </a:solidFill>
              </a:rPr>
              <a:t>mechanisms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smtClean="0">
                <a:solidFill>
                  <a:schemeClr val="bg1"/>
                </a:solidFill>
              </a:rPr>
              <a:t>Performance </a:t>
            </a:r>
            <a:r>
              <a:rPr lang="fr-FR" b="1" dirty="0" err="1" smtClean="0">
                <a:solidFill>
                  <a:schemeClr val="bg1"/>
                </a:solidFill>
              </a:rPr>
              <a:t>ensuring</a:t>
            </a:r>
            <a:r>
              <a:rPr lang="fr-FR" b="1" dirty="0" smtClean="0">
                <a:solidFill>
                  <a:schemeClr val="bg1"/>
                </a:solidFill>
              </a:rPr>
              <a:t> for large traces</a:t>
            </a:r>
          </a:p>
          <a:p>
            <a:r>
              <a:rPr lang="fr-FR" b="1" dirty="0" err="1" smtClean="0">
                <a:solidFill>
                  <a:schemeClr val="bg1"/>
                </a:solidFill>
              </a:rPr>
              <a:t>Modularity</a:t>
            </a:r>
            <a:endParaRPr lang="fr-FR" b="1" dirty="0" smtClean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/>
          </a:p>
        </p:txBody>
      </p:sp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ye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4004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build</a:t>
            </a:r>
            <a:r>
              <a:rPr lang="fr-FR" dirty="0"/>
              <a:t> a polynomial </a:t>
            </a:r>
            <a:r>
              <a:rPr lang="fr-FR" dirty="0" err="1"/>
              <a:t>algorithm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683658"/>
            <a:ext cx="8648700" cy="4493306"/>
          </a:xfrm>
        </p:spPr>
        <p:txBody>
          <a:bodyPr/>
          <a:lstStyle/>
          <a:p>
            <a:r>
              <a:rPr lang="fr-FR" b="1" dirty="0" err="1" smtClean="0"/>
              <a:t>Dynamic</a:t>
            </a:r>
            <a:r>
              <a:rPr lang="fr-FR" b="1" dirty="0" smtClean="0"/>
              <a:t> </a:t>
            </a:r>
            <a:r>
              <a:rPr lang="fr-FR" b="1" dirty="0" err="1" smtClean="0"/>
              <a:t>programming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Covering</a:t>
            </a:r>
            <a:r>
              <a:rPr lang="fr-FR" dirty="0" smtClean="0"/>
              <a:t> relation (</a:t>
            </a:r>
            <a:r>
              <a:rPr lang="fr-FR" dirty="0" err="1" smtClean="0"/>
              <a:t>lattice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</a:t>
            </a:r>
            <a:r>
              <a:rPr lang="fr-FR" dirty="0" err="1" smtClean="0"/>
              <a:t>additivity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38" y="2569413"/>
            <a:ext cx="2414114" cy="272179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66" y="2815885"/>
            <a:ext cx="25241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0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8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9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</a:t>
            </a:r>
            <a:r>
              <a:rPr lang="fr-FR" dirty="0" err="1"/>
              <a:t>s</a:t>
            </a:r>
            <a:r>
              <a:rPr lang="fr-FR" dirty="0" err="1" smtClean="0"/>
              <a:t>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/>
          </a:p>
        </p:txBody>
      </p:sp>
      <p:pic>
        <p:nvPicPr>
          <p:cNvPr id="7" name="Picture 2" descr="http://upload.wikimedia.org/wikipedia/commons/d/d3/IBM_Blue_Gene_P_supercompu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85" y="1512568"/>
            <a:ext cx="7000530" cy="463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Partition the population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1187865" y="276245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1612371" y="3194763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353116" y="4784393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963937" y="402029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83142" y="301483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17891" y="496431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520866" y="2589828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765132" y="3849058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29512" y="4651240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9" y="5726669"/>
                <a:ext cx="137031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556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eur droit avec flèche 23"/>
          <p:cNvCxnSpPr/>
          <p:nvPr/>
        </p:nvCxnSpPr>
        <p:spPr>
          <a:xfrm flipH="1">
            <a:off x="1973171" y="2838642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09" y="2573047"/>
                <a:ext cx="81387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67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929" y="1391860"/>
                <a:ext cx="287450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397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55" y="2026961"/>
            <a:ext cx="4874209" cy="4694515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8258629" y="2026961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436925" y="1622692"/>
            <a:ext cx="0" cy="4733659"/>
          </a:xfrm>
          <a:prstGeom prst="line">
            <a:avLst/>
          </a:prstGeom>
          <a:ln w="412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790933" y="4189552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Partial </a:t>
            </a:r>
            <a:r>
              <a:rPr lang="fr-FR" dirty="0" err="1" smtClean="0"/>
              <a:t>order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Summary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latin typeface="+mj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49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b="1" dirty="0" smtClean="0"/>
              <a:t>How </a:t>
            </a:r>
            <a:r>
              <a:rPr lang="fr-FR" sz="2800" b="1" dirty="0" err="1" smtClean="0"/>
              <a:t>we</a:t>
            </a:r>
            <a:r>
              <a:rPr lang="fr-FR" sz="2800" b="1" dirty="0" smtClean="0"/>
              <a:t> imagine </a:t>
            </a:r>
            <a:r>
              <a:rPr lang="fr-FR" sz="2800" b="1" dirty="0" err="1" smtClean="0"/>
              <a:t>analyzing</a:t>
            </a:r>
            <a:r>
              <a:rPr lang="fr-FR" sz="2800" b="1" dirty="0" smtClean="0"/>
              <a:t> the application</a:t>
            </a:r>
            <a:endParaRPr lang="fr-FR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0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4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54000" y="2347785"/>
            <a:ext cx="3457197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656365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0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271888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contained</a:t>
            </a:r>
            <a:r>
              <a:rPr lang="fr-FR" dirty="0" smtClean="0"/>
              <a:t> in traces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ck, time, wait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3196539"/>
            <a:ext cx="1113159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73516" y="2347785"/>
            <a:ext cx="2360772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69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4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5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6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7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98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18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19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1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2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630282" y="2339829"/>
            <a:ext cx="2286792" cy="266236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62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9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8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2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822873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5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lipse 6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738663" y="2331310"/>
            <a:ext cx="2515715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Interpret</a:t>
            </a:r>
            <a:r>
              <a:rPr lang="fr-FR" dirty="0" smtClean="0"/>
              <a:t>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48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6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208839" y="2257234"/>
            <a:ext cx="5105750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97" y="2361692"/>
            <a:ext cx="3147839" cy="266236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121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lèche droite 22"/>
          <p:cNvSpPr/>
          <p:nvPr/>
        </p:nvSpPr>
        <p:spPr>
          <a:xfrm>
            <a:off x="5832929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35" y="3239634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105201" y="3064626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893526" y="4290905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Microscopic</a:t>
            </a:r>
            <a:r>
              <a:rPr lang="fr-FR" b="1" dirty="0" smtClean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6228" y="4290905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Qualities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710126" y="4293980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Partition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5903334" y="4293980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Abstraction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110526" y="277603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prstClr val="black"/>
                </a:solidFill>
              </a:rPr>
              <a:t>Trace =</a:t>
            </a:r>
          </a:p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Nanoscopic</a:t>
            </a:r>
            <a:endParaRPr lang="fr-FR" b="1" dirty="0" smtClean="0">
              <a:solidFill>
                <a:prstClr val="black"/>
              </a:solidFill>
            </a:endParaRPr>
          </a:p>
          <a:p>
            <a:pPr algn="ctr"/>
            <a:r>
              <a:rPr lang="fr-FR" b="1" dirty="0" smtClean="0">
                <a:solidFill>
                  <a:prstClr val="black"/>
                </a:solidFill>
              </a:rPr>
              <a:t>Model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572030" y="4290905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prstClr val="black"/>
                </a:solidFill>
              </a:rPr>
              <a:t>Visualization</a:t>
            </a:r>
            <a:endParaRPr lang="fr-FR" b="1" dirty="0">
              <a:solidFill>
                <a:prstClr val="black"/>
              </a:solidFill>
            </a:endParaRPr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8" name="Flèche droite 37"/>
          <p:cNvSpPr/>
          <p:nvPr/>
        </p:nvSpPr>
        <p:spPr>
          <a:xfrm>
            <a:off x="4603503" y="3450714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3471412" y="3442195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30" y="382971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06" y="382901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54" y="385257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134</a:t>
            </a:fld>
            <a:endParaRPr lang="fr-FR" dirty="0"/>
          </a:p>
        </p:txBody>
      </p:sp>
      <p:sp>
        <p:nvSpPr>
          <p:cNvPr id="7" name="AutoShape 6" descr="https://zimbra.imag.fr/service/home/~/?auth=co&amp;loc=fr&amp;id=28634&amp;part=3"/>
          <p:cNvSpPr>
            <a:spLocks noChangeAspect="1" noChangeArrowheads="1"/>
          </p:cNvSpPr>
          <p:nvPr/>
        </p:nvSpPr>
        <p:spPr bwMode="auto">
          <a:xfrm>
            <a:off x="155575" y="-19019838"/>
            <a:ext cx="22288500" cy="396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7114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8610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ce réservé du contenu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15" y="2955765"/>
            <a:ext cx="798719" cy="1036798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1363396" y="3360359"/>
            <a:ext cx="239785" cy="2202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7122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39" y="446436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èche droite 21"/>
          <p:cNvSpPr/>
          <p:nvPr/>
        </p:nvSpPr>
        <p:spPr>
          <a:xfrm>
            <a:off x="2807768" y="3360359"/>
            <a:ext cx="1688032" cy="2310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3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34" y="3152160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07" y="3054243"/>
            <a:ext cx="1062093" cy="7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èche droite 25"/>
          <p:cNvSpPr/>
          <p:nvPr/>
        </p:nvSpPr>
        <p:spPr>
          <a:xfrm>
            <a:off x="5538364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7249822" y="3360359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28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32" y="5763846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e 28"/>
          <p:cNvGrpSpPr/>
          <p:nvPr/>
        </p:nvGrpSpPr>
        <p:grpSpPr>
          <a:xfrm>
            <a:off x="7699477" y="2954335"/>
            <a:ext cx="947841" cy="1073521"/>
            <a:chOff x="6824848" y="2809215"/>
            <a:chExt cx="1303350" cy="1502695"/>
          </a:xfrm>
        </p:grpSpPr>
        <p:pic>
          <p:nvPicPr>
            <p:cNvPr id="30" name="Espace réservé du contenu 1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32" name="Picture 6" descr="browser, globe, world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77" y="473580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droite 33"/>
          <p:cNvSpPr/>
          <p:nvPr/>
        </p:nvSpPr>
        <p:spPr>
          <a:xfrm rot="18884440" flipH="1">
            <a:off x="7379218" y="4393444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5" name="Flèche droite 34"/>
          <p:cNvSpPr/>
          <p:nvPr/>
        </p:nvSpPr>
        <p:spPr>
          <a:xfrm rot="18884440" flipH="1">
            <a:off x="6184767" y="5544752"/>
            <a:ext cx="792155" cy="2503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rot="10800000">
            <a:off x="1419691" y="3898299"/>
            <a:ext cx="3915742" cy="2458052"/>
          </a:xfrm>
          <a:prstGeom prst="curvedConnector3">
            <a:avLst>
              <a:gd name="adj1" fmla="val 114218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17"/>
          <p:cNvCxnSpPr/>
          <p:nvPr/>
        </p:nvCxnSpPr>
        <p:spPr>
          <a:xfrm rot="5400000" flipH="1" flipV="1">
            <a:off x="5379687" y="3945984"/>
            <a:ext cx="2226558" cy="1912304"/>
          </a:xfrm>
          <a:prstGeom prst="curvedConnector3">
            <a:avLst>
              <a:gd name="adj1" fmla="val 68823"/>
            </a:avLst>
          </a:prstGeom>
          <a:ln w="889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0246" y="159962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385993" y="5230260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! </a:t>
            </a:r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1097654" y="2096234"/>
            <a:ext cx="322036" cy="1146132"/>
          </a:xfrm>
          <a:prstGeom prst="straightConnector1">
            <a:avLst/>
          </a:prstGeom>
          <a:ln w="47625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66533" y="421657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Trace (DB)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440798" y="2284452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Microscopic</a:t>
            </a:r>
            <a:endParaRPr lang="fr-FR" dirty="0" smtClean="0"/>
          </a:p>
          <a:p>
            <a:pPr algn="ctr"/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4415994" y="242127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Qualities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5739107" y="2421272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7473850" y="24212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Abstraction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7545120" y="501393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Visualization</a:t>
            </a:r>
            <a:endParaRPr lang="fr-FR" dirty="0"/>
          </a:p>
        </p:txBody>
      </p:sp>
      <p:cxnSp>
        <p:nvCxnSpPr>
          <p:cNvPr id="49" name="Connecteur droit avec flèche 48"/>
          <p:cNvCxnSpPr/>
          <p:nvPr/>
        </p:nvCxnSpPr>
        <p:spPr>
          <a:xfrm>
            <a:off x="2311642" y="4110556"/>
            <a:ext cx="790736" cy="718542"/>
          </a:xfrm>
          <a:prstGeom prst="straightConnector1">
            <a:avLst/>
          </a:prstGeom>
          <a:ln w="101600">
            <a:solidFill>
              <a:schemeClr val="accent2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135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223297" y="1535790"/>
          <a:ext cx="54864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0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535790"/>
                        <a:ext cx="5486400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4029075" cy="165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How </a:t>
            </a:r>
            <a:r>
              <a:rPr lang="fr-FR" sz="2800" dirty="0" err="1"/>
              <a:t>we</a:t>
            </a:r>
            <a:r>
              <a:rPr lang="fr-FR" sz="2800" dirty="0"/>
              <a:t> imagine </a:t>
            </a:r>
            <a:r>
              <a:rPr lang="fr-FR" sz="2800" dirty="0" err="1"/>
              <a:t>analyzing</a:t>
            </a:r>
            <a:r>
              <a:rPr lang="fr-FR" sz="2800" dirty="0"/>
              <a:t> the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53649"/>
              </p:ext>
            </p:extLst>
          </p:nvPr>
        </p:nvGraphicFramePr>
        <p:xfrm>
          <a:off x="406400" y="2837659"/>
          <a:ext cx="8314231" cy="238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83" name="Visio" r:id="rId3" imgW="24736538" imgH="7096275" progId="Visio.Drawing.15">
                  <p:embed/>
                </p:oleObj>
              </mc:Choice>
              <mc:Fallback>
                <p:oleObj name="Visio" r:id="rId3" imgW="24736538" imgH="70962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837659"/>
                        <a:ext cx="8314231" cy="238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105918"/>
            <a:ext cx="2189312" cy="239650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446016" y="3780457"/>
            <a:ext cx="1818854" cy="172196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6" y="4441861"/>
            <a:ext cx="835169" cy="106056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896092" y="2452913"/>
            <a:ext cx="2365829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seconde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seconde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seconde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5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4" name="Picture 8" descr="https://www.cs.umd.edu/users/ben/ben_6_10/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11" y="305996"/>
            <a:ext cx="1354648" cy="17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Proposal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7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06" y="337719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8040914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Fulfill</a:t>
            </a:r>
            <a:r>
              <a:rPr lang="fr-FR" sz="3600" dirty="0" smtClean="0"/>
              <a:t> </a:t>
            </a:r>
            <a:r>
              <a:rPr lang="fr-FR" sz="3600" dirty="0" err="1" smtClean="0"/>
              <a:t>Shneiderman’s</a:t>
            </a:r>
            <a:r>
              <a:rPr lang="fr-FR" sz="3600" dirty="0" smtClean="0"/>
              <a:t> </a:t>
            </a:r>
            <a:r>
              <a:rPr lang="fr-FR" sz="3600" dirty="0" err="1" smtClean="0"/>
              <a:t>with</a:t>
            </a:r>
            <a:r>
              <a:rPr lang="fr-FR" sz="3600" dirty="0" smtClean="0"/>
              <a:t> </a:t>
            </a:r>
            <a:r>
              <a:rPr lang="fr-FR" sz="3600" dirty="0" err="1" smtClean="0"/>
              <a:t>Ocelotl</a:t>
            </a:r>
            <a:endParaRPr lang="fr-FR" sz="36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4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z="1100" smtClean="0"/>
              <a:pPr/>
              <a:t>25</a:t>
            </a:fld>
            <a:endParaRPr lang="fr-FR" sz="110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Contributions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Temporal</a:t>
            </a:r>
          </a:p>
          <a:p>
            <a:r>
              <a:rPr lang="fr-FR" dirty="0" err="1" smtClean="0"/>
              <a:t>Spatiotemporal</a:t>
            </a:r>
            <a:endParaRPr lang="fr-FR" dirty="0"/>
          </a:p>
        </p:txBody>
      </p:sp>
      <p:pic>
        <p:nvPicPr>
          <p:cNvPr id="16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1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Explain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2" name="Losange 1"/>
          <p:cNvSpPr/>
          <p:nvPr/>
        </p:nvSpPr>
        <p:spPr>
          <a:xfrm>
            <a:off x="4040188" y="3105551"/>
            <a:ext cx="1054100" cy="435926"/>
          </a:xfrm>
          <a:prstGeom prst="diamond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/>
          <p:cNvSpPr/>
          <p:nvPr/>
        </p:nvSpPr>
        <p:spPr>
          <a:xfrm>
            <a:off x="3627438" y="3948035"/>
            <a:ext cx="762000" cy="3683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4803776" y="3954464"/>
            <a:ext cx="679450" cy="368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ngle 11"/>
          <p:cNvCxnSpPr>
            <a:endCxn id="7" idx="0"/>
          </p:cNvCxnSpPr>
          <p:nvPr/>
        </p:nvCxnSpPr>
        <p:spPr>
          <a:xfrm>
            <a:off x="4558507" y="3744756"/>
            <a:ext cx="584994" cy="20970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2" idx="2"/>
            <a:endCxn id="3" idx="0"/>
          </p:cNvCxnSpPr>
          <p:nvPr/>
        </p:nvCxnSpPr>
        <p:spPr>
          <a:xfrm rot="5400000">
            <a:off x="4084559" y="3465356"/>
            <a:ext cx="406558" cy="55880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29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…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846320" y="5778500"/>
            <a:ext cx="3694430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…to </a:t>
            </a:r>
            <a:r>
              <a:rPr lang="fr-FR" dirty="0" err="1" smtClean="0"/>
              <a:t>analyze</a:t>
            </a:r>
            <a:endParaRPr lang="fr-FR" dirty="0"/>
          </a:p>
        </p:txBody>
      </p:sp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20" y="32004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269530" y="219812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694036" y="2630436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34781" y="4220066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45602" y="3455968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64807" y="245051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599556" y="439999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602531" y="2025501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846797" y="3284731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411177" y="4086913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2709141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2953407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2517787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5508737" y="2198125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5933243" y="2630434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5673988" y="422006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5284809" y="345596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5004014" y="2450509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4838763" y="439998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4841738" y="202549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5086004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4650384" y="408691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3282567" y="245050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3157067" y="347021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3154189" y="43187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004315" y="2025499"/>
            <a:ext cx="1540901" cy="1209867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248581" y="328472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6812961" y="4086911"/>
            <a:ext cx="1568146" cy="8330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675187" y="54693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2552296" y="5469308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4591491" y="5469308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6847848" y="546930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2158763" y="356359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4291802" y="3562036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6419079" y="3563279"/>
            <a:ext cx="426360" cy="156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50000" y="2481943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</p:spTree>
    <p:extLst>
      <p:ext uri="{BB962C8B-B14F-4D97-AF65-F5344CB8AC3E}">
        <p14:creationId xmlns:p14="http://schemas.microsoft.com/office/powerpoint/2010/main" val="14037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Quantity</a:t>
                </a:r>
                <a:r>
                  <a:rPr lang="fr-FR" sz="2000" dirty="0"/>
                  <a:t> 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endParaRPr lang="fr-FR" sz="200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5251" b="-9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9972" y="493514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265646" y="398804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732020" y="351204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6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635" t="-7692" r="-705" b="-506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226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191131" y="414644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596909" y="455317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171498" y="5000632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2163351" y="42923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86408" y="439882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47671" y="519259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Ellipse 10"/>
          <p:cNvSpPr/>
          <p:nvPr/>
        </p:nvSpPr>
        <p:spPr>
          <a:xfrm>
            <a:off x="3749488" y="406945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Ellipse 11"/>
          <p:cNvSpPr/>
          <p:nvPr/>
        </p:nvSpPr>
        <p:spPr>
          <a:xfrm>
            <a:off x="4173994" y="4501767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96057" y="5099977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906878" y="433587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3244765" y="43218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460832" y="52799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Ellipse 16"/>
          <p:cNvSpPr/>
          <p:nvPr/>
        </p:nvSpPr>
        <p:spPr>
          <a:xfrm rot="1386068">
            <a:off x="3082489" y="3896832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4706466" y="4153610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 rot="20790911">
            <a:off x="4272453" y="4966824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6908634" y="414202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Ellipse 20"/>
          <p:cNvSpPr/>
          <p:nvPr/>
        </p:nvSpPr>
        <p:spPr>
          <a:xfrm>
            <a:off x="7333140" y="457432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7858083" y="5052231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8066024" y="440844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403911" y="43944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147283" y="517253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Ellipse 25"/>
          <p:cNvSpPr/>
          <p:nvPr/>
        </p:nvSpPr>
        <p:spPr>
          <a:xfrm rot="1386068">
            <a:off x="6201345" y="3804291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1386068">
            <a:off x="2055129" y="420816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 rot="1386068">
            <a:off x="2073942" y="490490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 rot="1386068">
            <a:off x="1348245" y="510236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 rot="1386068">
            <a:off x="1505186" y="4477428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1093184" y="4049953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577859" y="4301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632612" y="3643049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067330" y="31382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chemeClr val="accent6"/>
                </a:solidFill>
              </a:rPr>
              <a:t>reduction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632612" y="5971222"/>
            <a:ext cx="80242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431640" y="6001275"/>
            <a:ext cx="25074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Information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:r>
                  <a:rPr lang="fr-FR" sz="2000" b="1" dirty="0" err="1" smtClean="0"/>
                  <a:t>Maximize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 smtClean="0"/>
                  <a:t>: </a:t>
                </a:r>
                <a:r>
                  <a:rPr lang="fr-FR" sz="2000" dirty="0" err="1" smtClean="0"/>
                  <a:t>aggregate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priority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elements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close values</a:t>
                </a:r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3704" b="-53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avec flèche 38"/>
          <p:cNvCxnSpPr/>
          <p:nvPr/>
        </p:nvCxnSpPr>
        <p:spPr>
          <a:xfrm>
            <a:off x="632612" y="3095835"/>
            <a:ext cx="802427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686795" y="256461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4"/>
                </a:solidFill>
              </a:rPr>
              <a:t>Parameter</a:t>
            </a:r>
            <a:r>
              <a:rPr lang="fr-FR" sz="2400" b="1" dirty="0" smtClean="0">
                <a:solidFill>
                  <a:schemeClr val="accent4"/>
                </a:solidFill>
              </a:rPr>
              <a:t> p</a:t>
            </a:r>
            <a:endParaRPr lang="fr-F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set of partitions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set of </a:t>
            </a:r>
            <a:r>
              <a:rPr lang="fr-FR" sz="2400" b="1" dirty="0" smtClean="0"/>
              <a:t> partition </a:t>
            </a:r>
            <a:r>
              <a:rPr lang="fr-FR" sz="2400" dirty="0" smtClean="0"/>
              <a:t>size</a:t>
            </a:r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875088" y="5728168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1555" y="5396283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948538" y="5710092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45" y="646036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362" y="6497785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878420" y="318745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531644" y="3382995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2076345" y="3382995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505987" y="377084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078393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958852" y="428693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276318" y="3966380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621929" y="3999929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703912" y="3966380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530353" y="428451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333719" y="376071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23560" y="427922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542535" y="428342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531644" y="3956257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39502" y="3956257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859573" y="480541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512797" y="500095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57498" y="500095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87140" y="53887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59546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940005" y="59048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57471" y="558433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603082" y="561788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685065" y="558433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511506" y="590246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314872" y="537867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104713" y="589718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523688" y="59013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512797" y="557421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220655" y="557421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3321674" y="479242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974898" y="4987962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3519599" y="4987962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949241" y="537580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3521647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4402106" y="589189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719572" y="5571347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4065183" y="5604896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4147166" y="5571347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973607" y="588948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776973" y="536568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566814" y="588419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985789" y="58883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974898" y="5561224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682756" y="5561224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171889" y="4792423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64756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544445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7124134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703823" y="309994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951329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531017" y="398036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690394" y="398036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951329" y="462984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531018" y="462984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951328" y="527932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951329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531017" y="592998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7110707" y="600346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951328" y="365502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83" y="531778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834" y="468401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54" y="405025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30" y="603492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5194029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563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5804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3959" y="2897483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Obervation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42847"/>
              </p:ext>
            </p:extLst>
          </p:nvPr>
        </p:nvGraphicFramePr>
        <p:xfrm>
          <a:off x="1721478" y="2694890"/>
          <a:ext cx="6232077" cy="319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5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1478" y="2694890"/>
                        <a:ext cx="6232077" cy="319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3716948" y="534836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3716948" y="401095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716948" y="597706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195703" y="600468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998618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5849710" y="598769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6640423" y="599344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7431136" y="600307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3284007" y="419210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293316" y="4766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3293316" y="5347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230743" y="636766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2756283" y="477763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4326548" y="175267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541714" y="133941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4326548" y="176033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3888394" y="19258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88394" y="23135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3888394" y="26801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327368" y="1522567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371914" y="236071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520700" y="2354459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841527" y="3144834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295946" y="3147536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747789" y="3144834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841527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1295946" y="3663051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747790" y="3663051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41527" y="4719147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798346" y="3759297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1562646" y="4289436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841527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565552" y="2993922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841527" y="2813836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107850" y="246485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graphicFrame>
        <p:nvGraphicFramePr>
          <p:cNvPr id="72" name="Obje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139683"/>
              </p:ext>
            </p:extLst>
          </p:nvPr>
        </p:nvGraphicFramePr>
        <p:xfrm>
          <a:off x="3893249" y="1943195"/>
          <a:ext cx="4772723" cy="391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2" name="Visio" r:id="rId3" imgW="7400848" imgH="6067575" progId="Visio.Drawing.15">
                  <p:embed/>
                </p:oleObj>
              </mc:Choice>
              <mc:Fallback>
                <p:oleObj name="Visio" r:id="rId3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3249" y="1943195"/>
                        <a:ext cx="4772723" cy="391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39396"/>
              </p:ext>
            </p:extLst>
          </p:nvPr>
        </p:nvGraphicFramePr>
        <p:xfrm>
          <a:off x="3026869" y="1685117"/>
          <a:ext cx="5446571" cy="4288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2" name="Visio" r:id="rId4" imgW="7886801" imgH="6210300" progId="Visio.Drawing.15">
                  <p:embed/>
                </p:oleObj>
              </mc:Choice>
              <mc:Fallback>
                <p:oleObj name="Visio" r:id="rId4" imgW="7886801" imgH="62103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6869" y="1685117"/>
                        <a:ext cx="5446571" cy="4288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099728" y="2653650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2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Partition/</a:t>
            </a:r>
            <a:r>
              <a:rPr lang="fr-FR" dirty="0" err="1" smtClean="0"/>
              <a:t>Aggregation</a:t>
            </a:r>
            <a:r>
              <a:rPr lang="fr-FR" dirty="0" smtClean="0"/>
              <a:t> pipeline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623996" y="5984239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009712"/>
              </p:ext>
            </p:extLst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9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8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2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521614"/>
              </p:ext>
            </p:extLst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4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210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100609" y="3673482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715" y="4544214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239572" y="4042911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7" y="4684945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822022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64" y="4763434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675" y="4751875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242971" y="519769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63802" y="5201581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00" y="4812445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52806" y="5710437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916109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443487" y="57095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817131" y="57095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47363"/>
              </p:ext>
            </p:extLst>
          </p:nvPr>
        </p:nvGraphicFramePr>
        <p:xfrm>
          <a:off x="398778" y="1891009"/>
          <a:ext cx="7084402" cy="324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4" name="Visio" r:id="rId5" imgW="18707115" imgH="8563138" progId="Visio.Drawing.15">
                  <p:embed/>
                </p:oleObj>
              </mc:Choice>
              <mc:Fallback>
                <p:oleObj name="Visio" r:id="rId5" imgW="18707115" imgH="85631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778" y="1891009"/>
                        <a:ext cx="7084402" cy="3243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940439"/>
              </p:ext>
            </p:extLst>
          </p:nvPr>
        </p:nvGraphicFramePr>
        <p:xfrm>
          <a:off x="254000" y="3183147"/>
          <a:ext cx="8509860" cy="2149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2" name="Visio" r:id="rId4" imgW="22060032" imgH="5572184" progId="Visio.Drawing.15">
                  <p:embed/>
                </p:oleObj>
              </mc:Choice>
              <mc:Fallback>
                <p:oleObj name="Visio" r:id="rId4" imgW="22060032" imgH="55721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183147"/>
                        <a:ext cx="8509860" cy="2149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TS </a:t>
            </a:r>
            <a:r>
              <a:rPr lang="fr-FR" dirty="0" smtClean="0"/>
              <a:t>Record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Conjugate</a:t>
            </a:r>
            <a:r>
              <a:rPr lang="fr-FR" dirty="0" smtClean="0"/>
              <a:t> Gradient running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1534526"/>
            <a:ext cx="4259943" cy="170397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14" y="4652374"/>
            <a:ext cx="4259944" cy="17039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90" y="3098483"/>
            <a:ext cx="4230924" cy="16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17410" name="Picture 2" descr="clock, time, wait ico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519" y="2892694"/>
            <a:ext cx="1639620" cy="16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Complex</a:t>
            </a:r>
            <a:r>
              <a:rPr lang="fr-FR" sz="2400" b="1" dirty="0" smtClean="0"/>
              <a:t> system/application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Connecteur droit 139"/>
          <p:cNvCxnSpPr/>
          <p:nvPr/>
        </p:nvCxnSpPr>
        <p:spPr>
          <a:xfrm>
            <a:off x="333286" y="5774770"/>
            <a:ext cx="8602398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Hardware/software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06" y="542151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8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8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464" y="5421518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22" y="5421517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580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65" y="5421516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67" y="4448393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23" y="5421515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81" y="542151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9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56" y="542151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58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114" y="542151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72" y="542151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0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54" y="4448396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351" y="2867517"/>
            <a:ext cx="1045745" cy="10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52" y="542151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010" y="5421509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63" y="4448390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61" y="5421504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19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83" y="4448389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421503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39" y="5421502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20" y="4445957"/>
            <a:ext cx="538528" cy="5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8" y="5419071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76" y="5419070"/>
            <a:ext cx="239966" cy="23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38" y="1140262"/>
            <a:ext cx="1171416" cy="11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7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3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30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5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4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02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3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64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5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06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038" y="5980336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89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2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81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13" y="5980335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22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54" y="5978763"/>
            <a:ext cx="310230" cy="3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149511" y="2251051"/>
            <a:ext cx="1566258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640224" y="2251051"/>
            <a:ext cx="1604000" cy="616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7244224" y="3913262"/>
            <a:ext cx="1320660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7244224" y="3913262"/>
            <a:ext cx="426339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808327" y="3913262"/>
            <a:ext cx="435897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6005918" y="3913262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1902522" y="3911304"/>
            <a:ext cx="1238306" cy="44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149511" y="3913262"/>
            <a:ext cx="1325281" cy="437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146992" y="3920338"/>
            <a:ext cx="2518" cy="434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418775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1700876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1798052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1798052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75497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03707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13425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13425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067428" y="5041968"/>
            <a:ext cx="379277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49529" y="5041968"/>
            <a:ext cx="97176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6705" y="5041968"/>
            <a:ext cx="282101" cy="2638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6705" y="5053531"/>
            <a:ext cx="538128" cy="2450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6005918" y="5080397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885935" y="5074593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844241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724258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682564" y="507133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562581" y="506553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564884" y="5061518"/>
            <a:ext cx="212235" cy="225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8444901" y="5055714"/>
            <a:ext cx="119984" cy="223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418775" y="574077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1721447" y="5738351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022505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321420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755777" y="574077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058449" y="5738350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359507" y="5738348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658422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082188" y="574077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4860" y="5738349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85918" y="5738347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84833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888078" y="5738346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6186993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727360" y="5738345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7026275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605639" y="5738344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90455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8447044" y="5738343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745959" y="5738342"/>
            <a:ext cx="0" cy="1729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333286" y="168894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254000" y="32057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254000" y="453055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252769" y="5329355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250874" y="593188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258163" y="641384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383138" y="127697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2588027" y="3013768"/>
            <a:ext cx="0" cy="29479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1407363" y="420928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954291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0" name="Visio" r:id="rId5" imgW="7029472" imgH="5229166" progId="Visio.Drawing.15">
                  <p:embed/>
                </p:oleObj>
              </mc:Choice>
              <mc:Fallback>
                <p:oleObj name="Visio" r:id="rId5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347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303563"/>
              </p:ext>
            </p:extLst>
          </p:nvPr>
        </p:nvGraphicFramePr>
        <p:xfrm>
          <a:off x="2700179" y="2647348"/>
          <a:ext cx="4328225" cy="321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2" name="Visio" r:id="rId4" imgW="7029472" imgH="5229166" progId="Visio.Drawing.15">
                  <p:embed/>
                </p:oleObj>
              </mc:Choice>
              <mc:Fallback>
                <p:oleObj name="Visio" r:id="rId4" imgW="7029472" imgH="52291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00179" y="2647348"/>
                        <a:ext cx="4328225" cy="3219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61961"/>
              </p:ext>
            </p:extLst>
          </p:nvPr>
        </p:nvGraphicFramePr>
        <p:xfrm>
          <a:off x="2962679" y="1767273"/>
          <a:ext cx="5215646" cy="400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3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767273"/>
                        <a:ext cx="5215646" cy="400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840505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2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3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3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9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752272"/>
              </p:ext>
            </p:extLst>
          </p:nvPr>
        </p:nvGraphicFramePr>
        <p:xfrm>
          <a:off x="923707" y="4411694"/>
          <a:ext cx="2707424" cy="2078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80" name="Visio" r:id="rId6" imgW="7753270" imgH="5953118" progId="Visio.Drawing.15">
                  <p:embed/>
                </p:oleObj>
              </mc:Choice>
              <mc:Fallback>
                <p:oleObj name="Visio" r:id="rId6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3707" y="4411694"/>
                        <a:ext cx="2707424" cy="2078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81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82" name="Visio" r:id="rId10" imgW="7143904" imgH="5343623" progId="Visio.Drawing.15">
                  <p:embed/>
                </p:oleObj>
              </mc:Choice>
              <mc:Fallback>
                <p:oleObj name="Visio" r:id="rId10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6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7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Lower</a:t>
            </a:r>
            <a:r>
              <a:rPr lang="fr-FR" dirty="0" smtClean="0"/>
              <a:t> </a:t>
            </a:r>
            <a:r>
              <a:rPr lang="fr-FR" dirty="0" err="1" smtClean="0"/>
              <a:t>Upper</a:t>
            </a:r>
            <a:r>
              <a:rPr lang="fr-FR" dirty="0" smtClean="0"/>
              <a:t> Gauss </a:t>
            </a:r>
            <a:r>
              <a:rPr lang="fr-FR" dirty="0" err="1" smtClean="0"/>
              <a:t>Siedel</a:t>
            </a:r>
            <a:r>
              <a:rPr lang="fr-FR" dirty="0" smtClean="0"/>
              <a:t> on G5K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635126"/>
            <a:ext cx="9042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r>
              <a:rPr lang="fr-FR" dirty="0" smtClean="0"/>
              <a:t> Architecture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5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68849"/>
              </p:ext>
            </p:extLst>
          </p:nvPr>
        </p:nvGraphicFramePr>
        <p:xfrm>
          <a:off x="2206851" y="2098288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8" name="Acrobat Document" r:id="rId3" imgW="11020187" imgH="9801088" progId="AcroExch.Document.11">
                  <p:embed/>
                </p:oleObj>
              </mc:Choice>
              <mc:Fallback>
                <p:oleObj name="Acrobat Document" r:id="rId3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851" y="2098288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12" y="339727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364047" y="334575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598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494"/>
            <a:ext cx="8026398" cy="451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2" y="2162877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302989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352993" y="28240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35753" y="35188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633899" y="338544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469" y="22145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141415" y="337773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488852" y="497475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59245" y="645348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1"/>
                </a:solidFill>
              </a:rPr>
              <a:t>Analyst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45" y="547624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9" y="2304219"/>
            <a:ext cx="1062844" cy="1025492"/>
          </a:xfrm>
          <a:prstGeom prst="rect">
            <a:avLst/>
          </a:prstGeom>
        </p:spPr>
      </p:pic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26" y="5599449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7" y="3918946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16" y="5721772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6075435" y="2198252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endParaRPr lang="fr-FR" b="1" dirty="0" smtClean="0"/>
          </a:p>
          <a:p>
            <a:pPr algn="ctr"/>
            <a:r>
              <a:rPr lang="fr-FR" b="1" dirty="0" err="1" smtClean="0"/>
              <a:t>Measures</a:t>
            </a:r>
            <a:endParaRPr lang="fr-FR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5954949" y="420014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endParaRPr lang="fr-FR" b="1" dirty="0" smtClean="0"/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6009948" y="559545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</a:p>
          <a:p>
            <a:pPr algn="ctr"/>
            <a:r>
              <a:rPr lang="fr-FR" b="1" dirty="0" smtClean="0"/>
              <a:t>Computation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3181135" y="4974754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 smtClean="0"/>
          </a:p>
          <a:p>
            <a:pPr algn="ctr"/>
            <a:r>
              <a:rPr lang="fr-FR" b="1" dirty="0" smtClean="0"/>
              <a:t>Technique</a:t>
            </a:r>
            <a:endParaRPr lang="fr-FR" b="1" dirty="0"/>
          </a:p>
        </p:txBody>
      </p:sp>
      <p:pic>
        <p:nvPicPr>
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9" y="2363734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74" y="124364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necteur droit avec flèche 51"/>
          <p:cNvCxnSpPr>
            <a:stCxn id="51" idx="2"/>
          </p:cNvCxnSpPr>
          <p:nvPr/>
        </p:nvCxnSpPr>
        <p:spPr>
          <a:xfrm>
            <a:off x="3344267" y="1906604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1488852" y="208507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582566" y="1385231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66" y="32513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ZoneTexte 63"/>
          <p:cNvSpPr txBox="1"/>
          <p:nvPr/>
        </p:nvSpPr>
        <p:spPr>
          <a:xfrm>
            <a:off x="3653059" y="115605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 flipV="1">
            <a:off x="2867022" y="2818980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 flipV="1">
            <a:off x="4485849" y="2818115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10" idx="2"/>
          </p:cNvCxnSpPr>
          <p:nvPr/>
        </p:nvCxnSpPr>
        <p:spPr>
          <a:xfrm flipH="1">
            <a:off x="5585377" y="3329711"/>
            <a:ext cx="17674" cy="58923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/>
          <p:nvPr/>
        </p:nvCxnSpPr>
        <p:spPr>
          <a:xfrm>
            <a:off x="5953439" y="3241338"/>
            <a:ext cx="503931" cy="36529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522210" y="4943750"/>
            <a:ext cx="0" cy="53249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4361727" y="6117448"/>
            <a:ext cx="6484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2938309" y="6117448"/>
            <a:ext cx="58481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H="1">
            <a:off x="1314845" y="6112935"/>
            <a:ext cx="635989" cy="90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11" idx="0"/>
          </p:cNvCxnSpPr>
          <p:nvPr/>
        </p:nvCxnSpPr>
        <p:spPr>
          <a:xfrm rot="5400000" flipH="1" flipV="1">
            <a:off x="218349" y="3681293"/>
            <a:ext cx="2275308" cy="968084"/>
          </a:xfrm>
          <a:prstGeom prst="curvedConnector3">
            <a:avLst>
              <a:gd name="adj1" fmla="val 64736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V="1">
            <a:off x="1024361" y="4389120"/>
            <a:ext cx="3985789" cy="1066270"/>
          </a:xfrm>
          <a:prstGeom prst="curvedConnector3">
            <a:avLst>
              <a:gd name="adj1" fmla="val 998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965953" y="2031562"/>
            <a:ext cx="2908047" cy="46065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7444109" y="345158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Curves</a:t>
            </a:r>
            <a:endParaRPr lang="fr-FR" b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60014" y="1512843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92D050"/>
                </a:solidFill>
              </a:rPr>
              <a:t>LPAggreg</a:t>
            </a:r>
            <a:r>
              <a:rPr lang="fr-FR" b="1" dirty="0" smtClean="0">
                <a:solidFill>
                  <a:srgbClr val="92D050"/>
                </a:solidFill>
              </a:rPr>
              <a:t> C++ </a:t>
            </a:r>
            <a:r>
              <a:rPr lang="fr-FR" b="1" dirty="0" err="1" smtClean="0">
                <a:solidFill>
                  <a:srgbClr val="92D050"/>
                </a:solidFill>
              </a:rPr>
              <a:t>library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1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</a:t>
            </a:r>
            <a:r>
              <a:rPr lang="fr-FR" b="1" dirty="0" smtClean="0"/>
              <a:t>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939686"/>
              </p:ext>
            </p:extLst>
          </p:nvPr>
        </p:nvGraphicFramePr>
        <p:xfrm>
          <a:off x="2190750" y="3691845"/>
          <a:ext cx="5694136" cy="2847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8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0750" y="3691845"/>
                        <a:ext cx="5694136" cy="28470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746" y="1308103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23" y="1508960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25" y="1630762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71868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342475" y="1962191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971006" y="195850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83" y="137373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54" y="371413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65" y="4390997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836476" y="4214890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87" y="138731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279788" y="1958146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93" y="138725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35" y="1772718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882" y="182349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48" y="2146017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78" y="212238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325369" y="175558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 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325369" y="4537810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836476" y="4891755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427884" y="4878708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856509" y="4897758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6066059" y="5164458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685059" y="5574033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408834" y="5307333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618384" y="5221608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873885" y="5123470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951759" y="5326383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188849" y="5326383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885084" y="5650233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570759" y="5031108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465984" y="5478783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932709" y="5316858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532659" y="5012058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693370" y="273169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991516" y="25983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349312" y="2609400"/>
            <a:ext cx="2087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Representation</a:t>
            </a:r>
            <a:endParaRPr lang="fr-FR" sz="1200" b="1" dirty="0"/>
          </a:p>
        </p:txBody>
      </p:sp>
      <p:sp>
        <p:nvSpPr>
          <p:cNvPr id="63" name="ZoneTexte 62"/>
          <p:cNvSpPr txBox="1"/>
          <p:nvPr/>
        </p:nvSpPr>
        <p:spPr>
          <a:xfrm>
            <a:off x="6295779" y="2613117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697770" y="263302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656986" y="5244180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Persistant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296920" y="3946268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276527" y="4984167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936615" y="3619032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931417" y="5480690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406957"/>
              </p:ext>
            </p:extLst>
          </p:nvPr>
        </p:nvGraphicFramePr>
        <p:xfrm>
          <a:off x="1161262" y="2785668"/>
          <a:ext cx="7582688" cy="3791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6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1262" y="2785668"/>
                        <a:ext cx="7582688" cy="3791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(</a:t>
            </a:r>
            <a:r>
              <a:rPr lang="fr-FR" b="1" dirty="0" err="1" smtClean="0"/>
              <a:t>spare</a:t>
            </a:r>
            <a:r>
              <a:rPr lang="fr-FR" b="1" dirty="0" smtClean="0"/>
              <a:t> matrices)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(and content) and not on original trace file size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284226"/>
              </p:ext>
            </p:extLst>
          </p:nvPr>
        </p:nvGraphicFramePr>
        <p:xfrm>
          <a:off x="811326" y="1194991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6" name="Acrobat Document" r:id="rId3" imgW="3152486" imgH="1847798" progId="AcroExch.Document.11">
                  <p:embed/>
                </p:oleObj>
              </mc:Choice>
              <mc:Fallback>
                <p:oleObj name="Acrobat Document" r:id="rId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6" y="1194991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831568"/>
              </p:ext>
            </p:extLst>
          </p:nvPr>
        </p:nvGraphicFramePr>
        <p:xfrm>
          <a:off x="839674" y="305990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7" name="Acrobat Document" r:id="rId5" imgW="3152486" imgH="1847798" progId="AcroExch.Document.11">
                  <p:embed/>
                </p:oleObj>
              </mc:Choice>
              <mc:Fallback>
                <p:oleObj name="Acrobat Document" r:id="rId5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674" y="305990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487391"/>
              </p:ext>
            </p:extLst>
          </p:nvPr>
        </p:nvGraphicFramePr>
        <p:xfrm>
          <a:off x="4750084" y="305990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8" name="Acrobat Document" r:id="rId7" imgW="3152486" imgH="1847798" progId="AcroExch.Document.11">
                  <p:embed/>
                </p:oleObj>
              </mc:Choice>
              <mc:Fallback>
                <p:oleObj name="Acrobat Document" r:id="rId7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50084" y="305990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561712"/>
              </p:ext>
            </p:extLst>
          </p:nvPr>
        </p:nvGraphicFramePr>
        <p:xfrm>
          <a:off x="2768033" y="5010150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19" name="Acrobat Document" r:id="rId9" imgW="3152486" imgH="1847798" progId="AcroExch.Document.11">
                  <p:embed/>
                </p:oleObj>
              </mc:Choice>
              <mc:Fallback>
                <p:oleObj name="Acrobat Document" r:id="rId9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033" y="5010150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1681"/>
              </p:ext>
            </p:extLst>
          </p:nvPr>
        </p:nvGraphicFramePr>
        <p:xfrm>
          <a:off x="4705634" y="1221297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0" name="Acrobat Document" r:id="rId10" imgW="3152486" imgH="1847798" progId="AcroExch.Document.11">
                  <p:embed/>
                </p:oleObj>
              </mc:Choice>
              <mc:Fallback>
                <p:oleObj name="Acrobat Document" r:id="rId10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05634" y="1221297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5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089956"/>
              </p:ext>
            </p:extLst>
          </p:nvPr>
        </p:nvGraphicFramePr>
        <p:xfrm>
          <a:off x="358774" y="3395659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0" name="Acrobat Document" r:id="rId3" imgW="3152486" imgH="1847798" progId="AcroExch.Document.11">
                  <p:embed/>
                </p:oleObj>
              </mc:Choice>
              <mc:Fallback>
                <p:oleObj name="Acrobat Document" r:id="rId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774" y="3395659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062949"/>
              </p:ext>
            </p:extLst>
          </p:nvPr>
        </p:nvGraphicFramePr>
        <p:xfrm>
          <a:off x="3090862" y="3413122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1" name="Acrobat Document" r:id="rId5" imgW="3152486" imgH="1847798" progId="AcroExch.Document.11">
                  <p:embed/>
                </p:oleObj>
              </mc:Choice>
              <mc:Fallback>
                <p:oleObj name="Acrobat Document" r:id="rId5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90862" y="3413122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339804"/>
              </p:ext>
            </p:extLst>
          </p:nvPr>
        </p:nvGraphicFramePr>
        <p:xfrm>
          <a:off x="3752850" y="142795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2" name="Acrobat Document" r:id="rId7" imgW="3152486" imgH="1847798" progId="AcroExch.Document.11">
                  <p:embed/>
                </p:oleObj>
              </mc:Choice>
              <mc:Fallback>
                <p:oleObj name="Acrobat Document" r:id="rId7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52850" y="142795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346108"/>
              </p:ext>
            </p:extLst>
          </p:nvPr>
        </p:nvGraphicFramePr>
        <p:xfrm>
          <a:off x="600074" y="1427956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3" name="Acrobat Document" r:id="rId9" imgW="3152486" imgH="1847798" progId="AcroExch.Document.11">
                  <p:embed/>
                </p:oleObj>
              </mc:Choice>
              <mc:Fallback>
                <p:oleObj name="Acrobat Document" r:id="rId9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0074" y="1427956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259416"/>
              </p:ext>
            </p:extLst>
          </p:nvPr>
        </p:nvGraphicFramePr>
        <p:xfrm>
          <a:off x="6905625" y="1329534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4" name="Acrobat Document" r:id="rId11" imgW="3152486" imgH="1847798" progId="AcroExch.Document.11">
                  <p:embed/>
                </p:oleObj>
              </mc:Choice>
              <mc:Fallback>
                <p:oleObj name="Acrobat Document" r:id="rId11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05625" y="1329534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81205"/>
              </p:ext>
            </p:extLst>
          </p:nvPr>
        </p:nvGraphicFramePr>
        <p:xfrm>
          <a:off x="600073" y="5316531"/>
          <a:ext cx="315277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5" name="Acrobat Document" r:id="rId13" imgW="3152486" imgH="1847798" progId="AcroExch.Document.11">
                  <p:embed/>
                </p:oleObj>
              </mc:Choice>
              <mc:Fallback>
                <p:oleObj name="Acrobat Document" r:id="rId13" imgW="3152486" imgH="184779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0073" y="5316531"/>
                        <a:ext cx="3152775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444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7" name="Star_Wars_Episode_VII_The_Force_Awakens_2015_Trai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2042160"/>
            <a:ext cx="9144000" cy="4314189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740351" y="4903564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38" y="4748213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211774" y="4743061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693" y="474821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680527" y="4886879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04" y="4392610"/>
            <a:ext cx="1428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Main thread: a </a:t>
            </a:r>
            <a:r>
              <a:rPr lang="fr-FR" b="1" dirty="0" err="1" smtClean="0"/>
              <a:t>recording</a:t>
            </a:r>
            <a:r>
              <a:rPr lang="fr-FR" b="1" dirty="0" smtClean="0"/>
              <a:t> application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48" y="5619721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21612" y="6103874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TS Record use case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6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56815" y="4452579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building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438550" y="2770931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9489" y="2347784"/>
            <a:ext cx="2917452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4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2110004" y="2360506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068010" y="2772783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1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94712" y="2187267"/>
            <a:ext cx="5593016" cy="28275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03" y="3067983"/>
            <a:ext cx="798719" cy="1036798"/>
          </a:xfrm>
        </p:spPr>
      </p:pic>
      <p:pic>
        <p:nvPicPr>
          <p:cNvPr id="22536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45" y="221330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cons.iconarchive.com/icons/custom-icon-design/mono-general-1/512/information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3273375"/>
            <a:ext cx="636696" cy="6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389227" y="3041473"/>
            <a:ext cx="947841" cy="1073521"/>
            <a:chOff x="6824848" y="2809215"/>
            <a:chExt cx="1303350" cy="1502695"/>
          </a:xfrm>
        </p:grpSpPr>
        <p:pic>
          <p:nvPicPr>
            <p:cNvPr id="26" name="Espace réservé du contenu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892" y="2809215"/>
              <a:ext cx="1124108" cy="1459178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112000" y="3149600"/>
              <a:ext cx="749300" cy="952500"/>
            </a:xfrm>
            <a:prstGeom prst="rect">
              <a:avLst/>
            </a:prstGeom>
            <a:solidFill>
              <a:srgbClr val="2E6CA4"/>
            </a:solidFill>
            <a:ln>
              <a:solidFill>
                <a:srgbClr val="2E6C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6" descr="browser, globe, world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848" y="3008559"/>
              <a:ext cx="1303350" cy="130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ZoneTexte 33"/>
          <p:cNvSpPr txBox="1"/>
          <p:nvPr/>
        </p:nvSpPr>
        <p:spPr>
          <a:xfrm>
            <a:off x="4711565" y="4458766"/>
            <a:ext cx="122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36" name="Rectangle 35"/>
          <p:cNvSpPr/>
          <p:nvPr/>
        </p:nvSpPr>
        <p:spPr>
          <a:xfrm>
            <a:off x="3577996" y="2249830"/>
            <a:ext cx="2319518" cy="281805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6172684" y="4458766"/>
            <a:ext cx="140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2" y="3067983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eye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74" y="3169110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7250841" y="2816202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12567" y="424250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7573469" y="44556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Visualization</a:t>
            </a:r>
            <a:endParaRPr lang="fr-FR" b="1" dirty="0"/>
          </a:p>
        </p:txBody>
      </p:sp>
      <p:pic>
        <p:nvPicPr>
          <p:cNvPr id="30" name="Espace réservé du contenu 12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6" y="3058997"/>
            <a:ext cx="806931" cy="1047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31949" y="3309695"/>
            <a:ext cx="604137" cy="680463"/>
          </a:xfrm>
          <a:prstGeom prst="rect">
            <a:avLst/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4" y="3388473"/>
            <a:ext cx="768674" cy="491833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217601" y="2774745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679273" y="2792057"/>
            <a:ext cx="839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b="1" dirty="0" smtClean="0">
                <a:solidFill>
                  <a:srgbClr val="FF0000"/>
                </a:solidFill>
              </a:rPr>
              <a:t>?</a:t>
            </a:r>
            <a:endParaRPr lang="fr-FR" sz="96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373810" y="4455691"/>
            <a:ext cx="141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Qualities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31953" y="4368492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38" name="Flèche droite 37"/>
          <p:cNvSpPr/>
          <p:nvPr/>
        </p:nvSpPr>
        <p:spPr>
          <a:xfrm>
            <a:off x="1795196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44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lèche droite 43"/>
          <p:cNvSpPr/>
          <p:nvPr/>
        </p:nvSpPr>
        <p:spPr>
          <a:xfrm>
            <a:off x="3233617" y="3472577"/>
            <a:ext cx="23978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45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5" y="3830600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8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7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75" name="Visio" r:id="rId6" imgW="1542999" imgH="819285" progId="Visio.Drawing.15">
                  <p:embed/>
                </p:oleObj>
              </mc:Choice>
              <mc:Fallback>
                <p:oleObj name="Visio" r:id="rId6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76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77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78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1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2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3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4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97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2676525"/>
            <a:ext cx="8648700" cy="1885950"/>
          </a:xfrm>
        </p:spPr>
        <p:txBody>
          <a:bodyPr/>
          <a:lstStyle/>
          <a:p>
            <a:r>
              <a:rPr lang="fr-FR" b="1" dirty="0" smtClean="0"/>
              <a:t>Best </a:t>
            </a:r>
            <a:r>
              <a:rPr lang="fr-FR" b="1" dirty="0" err="1" smtClean="0"/>
              <a:t>cut</a:t>
            </a:r>
            <a:r>
              <a:rPr lang="fr-FR" b="1" dirty="0" smtClean="0"/>
              <a:t>: </a:t>
            </a:r>
            <a:r>
              <a:rPr lang="fr-FR" dirty="0" err="1" smtClean="0"/>
              <a:t>sequence</a:t>
            </a:r>
            <a:r>
              <a:rPr lang="fr-FR" dirty="0" smtClean="0"/>
              <a:t> of spatial and temporal </a:t>
            </a:r>
            <a:r>
              <a:rPr lang="fr-FR" dirty="0" err="1" smtClean="0"/>
              <a:t>cuts</a:t>
            </a:r>
            <a:endParaRPr lang="fr-FR" dirty="0" smtClean="0"/>
          </a:p>
          <a:p>
            <a:r>
              <a:rPr lang="fr-FR" b="1" dirty="0" err="1" smtClean="0"/>
              <a:t>Aggregation</a:t>
            </a:r>
            <a:r>
              <a:rPr lang="fr-FR" b="1" dirty="0" smtClean="0"/>
              <a:t>, redistribution: </a:t>
            </a:r>
            <a:r>
              <a:rPr lang="fr-FR" dirty="0" err="1" smtClean="0"/>
              <a:t>principle</a:t>
            </a:r>
            <a:r>
              <a:rPr lang="fr-FR" dirty="0" smtClean="0"/>
              <a:t> </a:t>
            </a:r>
            <a:r>
              <a:rPr lang="fr-FR" dirty="0" err="1" smtClean="0"/>
              <a:t>similar</a:t>
            </a:r>
            <a:r>
              <a:rPr lang="fr-FR" dirty="0" smtClean="0"/>
              <a:t> to temporal </a:t>
            </a:r>
            <a:r>
              <a:rPr lang="fr-FR" dirty="0" err="1" smtClean="0"/>
              <a:t>algorithm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67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Scalability</a:t>
            </a:r>
            <a:r>
              <a:rPr lang="fr-FR" dirty="0" smtClean="0"/>
              <a:t> and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4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6002</TotalTime>
  <Words>2560</Words>
  <Application>Microsoft Office PowerPoint</Application>
  <PresentationFormat>Affichage à l'écran (4:3)</PresentationFormat>
  <Paragraphs>1295</Paragraphs>
  <Slides>135</Slides>
  <Notes>24</Notes>
  <HiddenSlides>0</HiddenSlides>
  <MMClips>1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135</vt:i4>
      </vt:variant>
    </vt:vector>
  </HeadingPairs>
  <TitlesOfParts>
    <vt:vector size="146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Dessin Microsoft Visio</vt:lpstr>
      <vt:lpstr>Agrégation spatiotemporelle pour la visualisation de traces d’exécution</vt:lpstr>
      <vt:lpstr>Context</vt:lpstr>
      <vt:lpstr>Systems and applications become more and more complex…</vt:lpstr>
      <vt:lpstr>Embedded systems</vt:lpstr>
      <vt:lpstr>Parallel systems</vt:lpstr>
      <vt:lpstr>Trace Analysis</vt:lpstr>
      <vt:lpstr>Main thread</vt:lpstr>
      <vt:lpstr>TS Record use case</vt:lpstr>
      <vt:lpstr>May the quality of service be with you</vt:lpstr>
      <vt:lpstr>How to analyze this application?</vt:lpstr>
      <vt:lpstr>Knowledge on the application</vt:lpstr>
      <vt:lpstr>How we imagine analyzing the application</vt:lpstr>
      <vt:lpstr>How we imagine analyzing the application</vt:lpstr>
      <vt:lpstr>How we imagine analyzing the application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Fulfill Shneiderman’s with Ocelotl</vt:lpstr>
      <vt:lpstr>Contributions</vt:lpstr>
      <vt:lpstr>Explain</vt:lpstr>
      <vt:lpstr>Lamarche-Perrin’s Method</vt:lpstr>
      <vt:lpstr>Multi agent system analysis</vt:lpstr>
      <vt:lpstr>Multi agent system analysis</vt:lpstr>
      <vt:lpstr>Lamarche-Perrin’s method</vt:lpstr>
      <vt:lpstr>From the partition to the interpretation</vt:lpstr>
      <vt:lpstr>How to choose the « good » partitions?</vt:lpstr>
      <vt:lpstr>Notations</vt:lpstr>
      <vt:lpstr>Complexity reduction</vt:lpstr>
      <vt:lpstr>Information Loss</vt:lpstr>
      <vt:lpstr>Parametrized Information Criterion</vt:lpstr>
      <vt:lpstr>Constrain the set of partitions</vt:lpstr>
      <vt:lpstr>Temporal Analysis</vt:lpstr>
      <vt:lpstr>Interest of Temporal Analysis</vt:lpstr>
      <vt:lpstr>How to adapt LP method to trace analysis ?</vt:lpstr>
      <vt:lpstr>Trace content</vt:lpstr>
      <vt:lpstr>Trace content</vt:lpstr>
      <vt:lpstr>How to adapt LP method to trace analysis</vt:lpstr>
      <vt:lpstr>Microscopic model structure</vt:lpstr>
      <vt:lpstr>Fill the microscopic model</vt:lpstr>
      <vt:lpstr>Aggregate the microscopic model</vt:lpstr>
      <vt:lpstr>Partition/Aggregation pipeline</vt:lpstr>
      <vt:lpstr>Best Cut Algorithm : naive approach</vt:lpstr>
      <vt:lpstr>Best Cut Algorithm : dynamic programming</vt:lpstr>
      <vt:lpstr>Visualization</vt:lpstr>
      <vt:lpstr>Visualize the trace abstraction</vt:lpstr>
      <vt:lpstr>Stacked bar chart visual aggregation</vt:lpstr>
      <vt:lpstr>Example of analyses</vt:lpstr>
      <vt:lpstr>TS Record analysis</vt:lpstr>
      <vt:lpstr>Solving the problem</vt:lpstr>
      <vt:lpstr>Conjugate Gradient running on G5K</vt:lpstr>
      <vt:lpstr>We need some space!</vt:lpstr>
      <vt:lpstr>Spatiotemporal Analysis</vt:lpstr>
      <vt:lpstr>Hardware/software hierarchy</vt:lpstr>
      <vt:lpstr>Microscopic model structure</vt:lpstr>
      <vt:lpstr>Hierarchize the spatial dimension</vt:lpstr>
      <vt:lpstr>Aggregate the microscopic model</vt:lpstr>
      <vt:lpstr>Forbidden Aggregates</vt:lpstr>
      <vt:lpstr>Best Cut Algorithm: naive approach</vt:lpstr>
      <vt:lpstr>Best Cut Algorithm: dynamic programming</vt:lpstr>
      <vt:lpstr>Visualize the abstraction</vt:lpstr>
      <vt:lpstr>Visual aggregation</vt:lpstr>
      <vt:lpstr>Example of analyses</vt:lpstr>
      <vt:lpstr>Lower Upper Gauss Siedel on G5K</vt:lpstr>
      <vt:lpstr>Implementation: Ocelotl Analysis Tool</vt:lpstr>
      <vt:lpstr>Presentation</vt:lpstr>
      <vt:lpstr>Ocelotl Architecture</vt:lpstr>
      <vt:lpstr>Framesoc</vt:lpstr>
      <vt:lpstr>Shneiderman’s mantra: Overview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Performance</vt:lpstr>
      <vt:lpstr>Query Optimization</vt:lpstr>
      <vt:lpstr>Microscopic Model Persistant Cache</vt:lpstr>
      <vt:lpstr>Microscopic Model Persistant Cache</vt:lpstr>
      <vt:lpstr>Temporal Aggregation</vt:lpstr>
      <vt:lpstr>Spatiotemporal Aggregation</vt:lpstr>
      <vt:lpstr>In practice…</vt:lpstr>
      <vt:lpstr>Conclusion</vt:lpstr>
      <vt:lpstr>Publications</vt:lpstr>
      <vt:lpstr>Thanks</vt:lpstr>
      <vt:lpstr>Backup</vt:lpstr>
      <vt:lpstr>Main thread: a recording application</vt:lpstr>
      <vt:lpstr>How to adapt LP method to spatiotemporal analysis?</vt:lpstr>
      <vt:lpstr>Microscopic model building</vt:lpstr>
      <vt:lpstr>Quality computation</vt:lpstr>
      <vt:lpstr>Best cut computation</vt:lpstr>
      <vt:lpstr>Quality computation </vt:lpstr>
      <vt:lpstr>Aggregation algorithm</vt:lpstr>
      <vt:lpstr>Scalability and aggregation</vt:lpstr>
      <vt:lpstr>Aggregation</vt:lpstr>
      <vt:lpstr>Aggregated representations</vt:lpstr>
      <vt:lpstr>What is a good overview?</vt:lpstr>
      <vt:lpstr>Why exisiting methods are not satisfying?</vt:lpstr>
      <vt:lpstr>Our approach is different</vt:lpstr>
      <vt:lpstr>Complexity of multimedia applications</vt:lpstr>
      <vt:lpstr>Elmqvist &amp; Fekete’s criteria</vt:lpstr>
      <vt:lpstr>Overview: contributions</vt:lpstr>
      <vt:lpstr>Ocelotl Analysis Tool</vt:lpstr>
      <vt:lpstr>How to build a polynomial algorithm?</vt:lpstr>
      <vt:lpstr>Visualize structure and temporal behavior</vt:lpstr>
      <vt:lpstr>Best Partition problem</vt:lpstr>
      <vt:lpstr>Interest of spatiotemporal analysis</vt:lpstr>
      <vt:lpstr>Fill the microscopic model</vt:lpstr>
      <vt:lpstr>Partition the population</vt:lpstr>
      <vt:lpstr>Complexity</vt:lpstr>
      <vt:lpstr>In a few words…</vt:lpstr>
      <vt:lpstr>Summary</vt:lpstr>
      <vt:lpstr>Ex: Hierarchical aggregation</vt:lpstr>
      <vt:lpstr>Ex: Ordered set aggregation</vt:lpstr>
      <vt:lpstr>How to adapt LP method to trace analysis?</vt:lpstr>
      <vt:lpstr>Build a microscopic model from the trace</vt:lpstr>
      <vt:lpstr>Build a microscopic model from the trace</vt:lpstr>
      <vt:lpstr>Information contained in traces</vt:lpstr>
      <vt:lpstr>Adapt the quality computation</vt:lpstr>
      <vt:lpstr>Quality computation of monodimensional values</vt:lpstr>
      <vt:lpstr>Quality computation of multidimensional values</vt:lpstr>
      <vt:lpstr>Best cut computation</vt:lpstr>
      <vt:lpstr>Best cut computation</vt:lpstr>
      <vt:lpstr>Rebuild the best partition</vt:lpstr>
      <vt:lpstr>Interpret the aggregation result</vt:lpstr>
      <vt:lpstr>Aggregate and redistribute the values</vt:lpstr>
      <vt:lpstr>Visualize the trace abstraction</vt:lpstr>
      <vt:lpstr>Build a microscopic model from the trace</vt:lpstr>
      <vt:lpstr>Performance</vt:lpstr>
      <vt:lpstr>Main thread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524</cp:revision>
  <dcterms:created xsi:type="dcterms:W3CDTF">2015-05-04T13:17:04Z</dcterms:created>
  <dcterms:modified xsi:type="dcterms:W3CDTF">2015-05-30T03:58:22Z</dcterms:modified>
</cp:coreProperties>
</file>